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8" r:id="rId2"/>
    <p:sldId id="264" r:id="rId3"/>
    <p:sldId id="265" r:id="rId4"/>
    <p:sldId id="266" r:id="rId5"/>
    <p:sldId id="262" r:id="rId6"/>
    <p:sldId id="260" r:id="rId7"/>
    <p:sldId id="256" r:id="rId8"/>
    <p:sldId id="261" r:id="rId9"/>
    <p:sldId id="259" r:id="rId10"/>
    <p:sldId id="257" r:id="rId11"/>
    <p:sldId id="267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3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527213"/>
          </a:xfrm>
          <a:prstGeom prst="rect">
            <a:avLst/>
          </a:prstGeo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5211060"/>
            <a:ext cx="4429125" cy="2286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31114"/>
            <a:ext cx="7543800" cy="1371600"/>
          </a:xfrm>
        </p:spPr>
        <p:txBody>
          <a:bodyPr>
            <a:normAutofit/>
          </a:bodyPr>
          <a:lstStyle>
            <a:lvl1pPr>
              <a:defRPr sz="6000" b="0">
                <a:latin typeface="Poor Richar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892" y="1728216"/>
            <a:ext cx="8595360" cy="4782312"/>
          </a:xfrm>
        </p:spPr>
        <p:txBody>
          <a:bodyPr>
            <a:normAutofit/>
          </a:bodyPr>
          <a:lstStyle>
            <a:lvl1pPr>
              <a:defRPr sz="3600">
                <a:latin typeface="Baskerville Old Face" pitchFamily="18" charset="0"/>
              </a:defRPr>
            </a:lvl1pPr>
            <a:lvl2pPr>
              <a:defRPr sz="3200">
                <a:latin typeface="Baskerville Old Face" pitchFamily="18" charset="0"/>
              </a:defRPr>
            </a:lvl2pPr>
            <a:lvl3pPr>
              <a:defRPr sz="2800">
                <a:latin typeface="Baskerville Old Face" pitchFamily="18" charset="0"/>
              </a:defRPr>
            </a:lvl3pPr>
            <a:lvl4pPr>
              <a:defRPr sz="2800">
                <a:latin typeface="Baskerville Old Face" pitchFamily="18" charset="0"/>
              </a:defRPr>
            </a:lvl4pPr>
            <a:lvl5pPr>
              <a:defRPr sz="2800">
                <a:latin typeface="Baskerville Old Face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30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344502"/>
            <a:ext cx="1165860" cy="530352"/>
          </a:xfrm>
          <a:prstGeom prst="rect">
            <a:avLst/>
          </a:prstGeo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5211060"/>
            <a:ext cx="4430268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237744"/>
            <a:ext cx="6398514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223002"/>
            <a:ext cx="109728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227064"/>
            <a:ext cx="109728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8800"/>
            <a:ext cx="84582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xmlns:p14="http://schemas.microsoft.com/office/powerpoint/2010/main"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54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Poor Richard" pitchFamily="18" charset="0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36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32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 &amp; Methods section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descriptive title often takes this form:</a:t>
            </a:r>
          </a:p>
          <a:p>
            <a:pPr lvl="1"/>
            <a:r>
              <a:rPr lang="en-US" dirty="0" smtClean="0"/>
              <a:t>“The effect of _______ on ________.”</a:t>
            </a:r>
          </a:p>
          <a:p>
            <a:endParaRPr lang="en-US" dirty="0"/>
          </a:p>
          <a:p>
            <a:r>
              <a:rPr lang="en-US" dirty="0" smtClean="0"/>
              <a:t>Yours does not need to take this form, but it must be descriptive</a:t>
            </a:r>
          </a:p>
          <a:p>
            <a:pPr lvl="1"/>
            <a:r>
              <a:rPr lang="en-US" dirty="0" smtClean="0"/>
              <a:t>What is IV?</a:t>
            </a:r>
          </a:p>
          <a:p>
            <a:pPr lvl="1"/>
            <a:r>
              <a:rPr lang="en-US" dirty="0" smtClean="0"/>
              <a:t>What is DV?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76662"/>
      </p:ext>
    </p:extLst>
  </p:cSld>
  <p:clrMapOvr>
    <a:masterClrMapping/>
  </p:clrMapOvr>
  <p:transition xmlns:p14="http://schemas.microsoft.com/office/powerpoint/2010/main"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 may be a question</a:t>
            </a:r>
          </a:p>
          <a:p>
            <a:pPr lvl="1"/>
            <a:r>
              <a:rPr lang="en-US" dirty="0" smtClean="0"/>
              <a:t>Still must be descriptive</a:t>
            </a:r>
          </a:p>
          <a:p>
            <a:endParaRPr lang="en-US" dirty="0"/>
          </a:p>
          <a:p>
            <a:r>
              <a:rPr lang="en-US" dirty="0" smtClean="0"/>
              <a:t>Do not use “versus” or “vs”</a:t>
            </a:r>
          </a:p>
          <a:p>
            <a:pPr lvl="1"/>
            <a:r>
              <a:rPr lang="en-US" dirty="0" smtClean="0"/>
              <a:t>“Temperature vs. enzyme activity.”</a:t>
            </a:r>
          </a:p>
        </p:txBody>
      </p:sp>
    </p:spTree>
    <p:extLst>
      <p:ext uri="{BB962C8B-B14F-4D97-AF65-F5344CB8AC3E}">
        <p14:creationId xmlns:p14="http://schemas.microsoft.com/office/powerpoint/2010/main" val="2546964633"/>
      </p:ext>
    </p:extLst>
  </p:cSld>
  <p:clrMapOvr>
    <a:masterClrMapping/>
  </p:clrMapOvr>
  <p:transition xmlns:p14="http://schemas.microsoft.com/office/powerpoint/2010/main"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fun with it, but maintain descriptiveness</a:t>
            </a:r>
          </a:p>
          <a:p>
            <a:endParaRPr lang="en-US" dirty="0"/>
          </a:p>
          <a:p>
            <a:pPr lvl="1"/>
            <a:r>
              <a:rPr lang="en-US" dirty="0"/>
              <a:t>“Size matters: Purple pitcher plant (</a:t>
            </a:r>
            <a:r>
              <a:rPr lang="en-US" i="1" dirty="0" smtClean="0"/>
              <a:t>Sarracenia purpurea</a:t>
            </a:r>
            <a:r>
              <a:rPr lang="en-US" dirty="0"/>
              <a:t>) pitcher size influences the presence of </a:t>
            </a:r>
            <a:r>
              <a:rPr lang="en-US" i="1" dirty="0" err="1"/>
              <a:t>Aedes</a:t>
            </a:r>
            <a:r>
              <a:rPr lang="en-US" i="1" dirty="0"/>
              <a:t> albopictus</a:t>
            </a:r>
            <a:r>
              <a:rPr lang="en-US" dirty="0"/>
              <a:t> larvae</a:t>
            </a:r>
            <a:r>
              <a:rPr lang="en-US" dirty="0" smtClean="0"/>
              <a:t>.”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64369"/>
      </p:ext>
    </p:extLst>
  </p:cSld>
  <p:clrMapOvr>
    <a:masterClrMapping/>
  </p:clrMapOvr>
  <p:transition xmlns:p14="http://schemas.microsoft.com/office/powerpoint/2010/main"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Methods section… </a:t>
            </a:r>
          </a:p>
          <a:p>
            <a:pPr marL="463550" indent="-182563"/>
            <a:r>
              <a:rPr lang="en-US" dirty="0" smtClean="0"/>
              <a:t>details how you carried out your experiment. </a:t>
            </a:r>
          </a:p>
          <a:p>
            <a:pPr marL="463550" indent="-182563"/>
            <a:r>
              <a:rPr lang="en-US" dirty="0" smtClean="0"/>
              <a:t>shows your reader that you are knowledgeable and thoughtful enough to carry out the experiment.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Assume that your reader…</a:t>
            </a:r>
          </a:p>
          <a:p>
            <a:pPr marL="463550" indent="-182563"/>
            <a:r>
              <a:rPr lang="en-US" dirty="0" smtClean="0"/>
              <a:t>needs convincing about your procedure and results,</a:t>
            </a:r>
          </a:p>
          <a:p>
            <a:pPr marL="463550" indent="-182563"/>
            <a:r>
              <a:rPr lang="en-US" dirty="0" smtClean="0"/>
              <a:t>is unfamiliar with the particular experiment,</a:t>
            </a:r>
          </a:p>
          <a:p>
            <a:pPr marL="463550" indent="-182563"/>
            <a:r>
              <a:rPr lang="en-US" dirty="0" smtClean="0"/>
              <a:t>but </a:t>
            </a:r>
            <a:r>
              <a:rPr lang="en-US" i="1" dirty="0" smtClean="0"/>
              <a:t>is </a:t>
            </a:r>
            <a:r>
              <a:rPr lang="en-US" dirty="0" smtClean="0"/>
              <a:t>familiar with the equipment you are using.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Written in </a:t>
            </a:r>
            <a:r>
              <a:rPr lang="en-US" sz="4000" b="1" dirty="0" smtClean="0"/>
              <a:t>paragraph</a:t>
            </a:r>
            <a:r>
              <a:rPr lang="en-US" sz="4000" dirty="0" smtClean="0"/>
              <a:t> format</a:t>
            </a:r>
          </a:p>
          <a:p>
            <a:endParaRPr lang="en-US" sz="4000" dirty="0" smtClean="0"/>
          </a:p>
          <a:p>
            <a:r>
              <a:rPr lang="en-US" sz="4000" dirty="0" smtClean="0"/>
              <a:t>Written in sequential order.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2286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Style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or Richar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Written in the </a:t>
            </a:r>
            <a:r>
              <a:rPr lang="en-US" sz="4000" b="1" dirty="0" smtClean="0"/>
              <a:t>plural </a:t>
            </a:r>
          </a:p>
          <a:p>
            <a:r>
              <a:rPr lang="en-US" sz="4000" dirty="0" smtClean="0"/>
              <a:t>Written in the </a:t>
            </a:r>
            <a:r>
              <a:rPr lang="en-US" sz="4000" b="1" dirty="0" smtClean="0"/>
              <a:t>past tense </a:t>
            </a:r>
          </a:p>
          <a:p>
            <a:pPr lvl="1"/>
            <a:r>
              <a:rPr lang="en-US" sz="3600" u="sng" dirty="0" smtClean="0"/>
              <a:t>Not</a:t>
            </a:r>
            <a:r>
              <a:rPr lang="en-US" sz="3600" dirty="0" smtClean="0"/>
              <a:t>: “I am going to pour 5 M </a:t>
            </a:r>
            <a:r>
              <a:rPr lang="en-US" sz="3600" dirty="0" err="1" smtClean="0"/>
              <a:t>HCl</a:t>
            </a:r>
            <a:r>
              <a:rPr lang="en-US" sz="3600" dirty="0" smtClean="0"/>
              <a:t> into a 250 ml beaker.”</a:t>
            </a:r>
          </a:p>
          <a:p>
            <a:pPr lvl="1"/>
            <a:r>
              <a:rPr lang="en-US" sz="3600" i="1" u="sng" dirty="0" smtClean="0"/>
              <a:t>Instead</a:t>
            </a:r>
            <a:r>
              <a:rPr lang="en-US" sz="3600" dirty="0" smtClean="0"/>
              <a:t>: “We then poured 5 M </a:t>
            </a:r>
            <a:r>
              <a:rPr lang="en-US" sz="3600" dirty="0" err="1" smtClean="0"/>
              <a:t>HCl</a:t>
            </a:r>
            <a:r>
              <a:rPr lang="en-US" sz="3600" dirty="0" smtClean="0"/>
              <a:t> into a 250 ml beaker.”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2286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Style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or Richar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300" dirty="0" smtClean="0"/>
              <a:t>If using a published method, use internal citations</a:t>
            </a:r>
          </a:p>
          <a:p>
            <a:endParaRPr lang="en-US" sz="4300" dirty="0" smtClean="0"/>
          </a:p>
          <a:p>
            <a:pPr lvl="1"/>
            <a:r>
              <a:rPr lang="en-US" sz="3900" dirty="0" smtClean="0"/>
              <a:t>“This part of our methodology was similar to Chamberlain et al. (2009).”</a:t>
            </a:r>
          </a:p>
          <a:p>
            <a:endParaRPr lang="en-US" sz="4300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Materials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8153400" cy="495300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4600" dirty="0">
                <a:latin typeface="Baskerville Old Face" pitchFamily="18" charset="0"/>
              </a:rPr>
              <a:t>Materials needed are included in </a:t>
            </a:r>
            <a:r>
              <a:rPr lang="en-US" sz="4600" dirty="0" smtClean="0">
                <a:latin typeface="Baskerville Old Face" pitchFamily="18" charset="0"/>
              </a:rPr>
              <a:t>this section. </a:t>
            </a:r>
            <a:endParaRPr lang="en-US" sz="4600" dirty="0">
              <a:latin typeface="Baskerville Old Face" pitchFamily="18" charset="0"/>
            </a:endParaRPr>
          </a:p>
          <a:p>
            <a:endParaRPr lang="en-US" sz="1600" dirty="0" smtClean="0">
              <a:latin typeface="Baskerville Old Face" pitchFamily="18" charset="0"/>
            </a:endParaRPr>
          </a:p>
          <a:p>
            <a:pPr lvl="1"/>
            <a:r>
              <a:rPr lang="en-US" sz="2800" i="1" dirty="0" smtClean="0">
                <a:latin typeface="Baskerville Old Face" pitchFamily="18" charset="0"/>
              </a:rPr>
              <a:t>E.g.,</a:t>
            </a:r>
            <a:br>
              <a:rPr lang="en-US" sz="2800" i="1" dirty="0" smtClean="0">
                <a:latin typeface="Baskerville Old Face" pitchFamily="18" charset="0"/>
              </a:rPr>
            </a:br>
            <a:r>
              <a:rPr lang="en-US" sz="2800" dirty="0" smtClean="0">
                <a:latin typeface="Baskerville Old Face" pitchFamily="18" charset="0"/>
              </a:rPr>
              <a:t>The diameter of the egg was measured at the beginning and the end of the experiment using a </a:t>
            </a:r>
            <a:r>
              <a:rPr lang="en-US" sz="2800" b="1" dirty="0" smtClean="0">
                <a:latin typeface="Baskerville Old Face" pitchFamily="18" charset="0"/>
              </a:rPr>
              <a:t>Vernier caliper</a:t>
            </a:r>
            <a:r>
              <a:rPr lang="en-US" sz="2800" dirty="0" smtClean="0">
                <a:latin typeface="Baskerville Old Face" pitchFamily="18" charset="0"/>
              </a:rPr>
              <a:t>. The mass of the egg was determined using a </a:t>
            </a:r>
            <a:r>
              <a:rPr lang="en-US" sz="2800" b="1" dirty="0" smtClean="0">
                <a:latin typeface="Baskerville Old Face" pitchFamily="18" charset="0"/>
              </a:rPr>
              <a:t>balance</a:t>
            </a:r>
            <a:r>
              <a:rPr lang="en-US" sz="2800" dirty="0" smtClean="0">
                <a:latin typeface="Baskerville Old Face" pitchFamily="18" charset="0"/>
              </a:rPr>
              <a:t> at the beginning and again at 15 minute intervals for 60 minutes. The % change of egg mass was then determined.</a:t>
            </a:r>
            <a:endParaRPr lang="en-US" sz="2800" i="1" dirty="0" smtClean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you know...?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organism names should be written in </a:t>
            </a:r>
            <a:r>
              <a:rPr lang="en-US" i="1" dirty="0" smtClean="0"/>
              <a:t>italics</a:t>
            </a:r>
            <a:r>
              <a:rPr lang="en-US" dirty="0" smtClean="0"/>
              <a:t> with the genus name capitalized and the species name in lowercase.</a:t>
            </a:r>
          </a:p>
          <a:p>
            <a:endParaRPr lang="en-US" dirty="0"/>
          </a:p>
          <a:p>
            <a:pPr lvl="1"/>
            <a:r>
              <a:rPr lang="en-US" dirty="0" smtClean="0"/>
              <a:t>Humans = </a:t>
            </a:r>
            <a:r>
              <a:rPr lang="en-US" i="1" dirty="0" smtClean="0"/>
              <a:t>Homo sapiens</a:t>
            </a:r>
            <a:endParaRPr lang="en-US" dirty="0" smtClean="0"/>
          </a:p>
          <a:p>
            <a:pPr lvl="1"/>
            <a:r>
              <a:rPr lang="en-US" dirty="0" smtClean="0"/>
              <a:t>One type of wolf spider = </a:t>
            </a:r>
            <a:r>
              <a:rPr lang="en-US" i="1" dirty="0" err="1" smtClean="0"/>
              <a:t>Schizocosa</a:t>
            </a:r>
            <a:r>
              <a:rPr lang="en-US" i="1" dirty="0" smtClean="0"/>
              <a:t> </a:t>
            </a:r>
            <a:r>
              <a:rPr lang="en-US" i="1" dirty="0" err="1" smtClean="0"/>
              <a:t>ocreata</a:t>
            </a:r>
            <a:endParaRPr lang="en-US" dirty="0" smtClean="0"/>
          </a:p>
          <a:p>
            <a:pPr lvl="1"/>
            <a:r>
              <a:rPr lang="en-US" dirty="0" smtClean="0"/>
              <a:t>Canadian goose = </a:t>
            </a:r>
            <a:r>
              <a:rPr lang="en-US" i="1" dirty="0" err="1" smtClean="0"/>
              <a:t>Branta</a:t>
            </a:r>
            <a:r>
              <a:rPr lang="en-US" i="1" dirty="0" smtClean="0"/>
              <a:t> </a:t>
            </a:r>
            <a:r>
              <a:rPr lang="en-US" i="1" dirty="0" err="1" smtClean="0"/>
              <a:t>canadensis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791027"/>
      </p:ext>
    </p:extLst>
  </p:cSld>
  <p:clrMapOvr>
    <a:masterClrMapping/>
  </p:clrMapOvr>
  <p:transition xmlns:p14="http://schemas.microsoft.com/office/powerpoint/2010/main"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activities...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Methods inclusion vs. exclusion activity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Literature cited / Introduction w/ citations peer review.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70941"/>
      </p:ext>
    </p:extLst>
  </p:cSld>
  <p:clrMapOvr>
    <a:masterClrMapping/>
  </p:clrMapOvr>
  <p:transition xmlns:p14="http://schemas.microsoft.com/office/powerpoint/2010/main"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strophe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Apostrophe</Template>
  <TotalTime>51</TotalTime>
  <Words>326</Words>
  <Application>Microsoft Macintosh PowerPoint</Application>
  <PresentationFormat>On-screen Show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Apostrophe</vt:lpstr>
      <vt:lpstr>Title &amp; Methods section</vt:lpstr>
      <vt:lpstr>Title</vt:lpstr>
      <vt:lpstr>Title</vt:lpstr>
      <vt:lpstr>Title</vt:lpstr>
      <vt:lpstr>The purpose of methods</vt:lpstr>
      <vt:lpstr>Audience</vt:lpstr>
      <vt:lpstr>PowerPoint Presentation</vt:lpstr>
      <vt:lpstr>PowerPoint Presentation</vt:lpstr>
      <vt:lpstr>Citations</vt:lpstr>
      <vt:lpstr>Materials</vt:lpstr>
      <vt:lpstr>Did you know...?</vt:lpstr>
      <vt:lpstr>Today’s activities...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section</dc:title>
  <dc:creator>Milne</dc:creator>
  <cp:lastModifiedBy>Salem Alsulaiman</cp:lastModifiedBy>
  <cp:revision>8</cp:revision>
  <dcterms:created xsi:type="dcterms:W3CDTF">2015-03-14T22:37:01Z</dcterms:created>
  <dcterms:modified xsi:type="dcterms:W3CDTF">2018-08-14T02:59:14Z</dcterms:modified>
</cp:coreProperties>
</file>